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06" r:id="rId4"/>
    <p:sldId id="257" r:id="rId5"/>
    <p:sldId id="259" r:id="rId6"/>
    <p:sldId id="258" r:id="rId7"/>
    <p:sldId id="308" r:id="rId8"/>
    <p:sldId id="311" r:id="rId9"/>
    <p:sldId id="312" r:id="rId10"/>
    <p:sldId id="309" r:id="rId11"/>
    <p:sldId id="310" r:id="rId12"/>
    <p:sldId id="313" r:id="rId13"/>
    <p:sldId id="314" r:id="rId14"/>
    <p:sldId id="315" r:id="rId15"/>
    <p:sldId id="317" r:id="rId16"/>
    <p:sldId id="318" r:id="rId17"/>
    <p:sldId id="288" r:id="rId18"/>
    <p:sldId id="320" r:id="rId19"/>
    <p:sldId id="293" r:id="rId20"/>
    <p:sldId id="321" r:id="rId21"/>
    <p:sldId id="307" r:id="rId22"/>
    <p:sldId id="322" r:id="rId23"/>
    <p:sldId id="323" r:id="rId24"/>
    <p:sldId id="300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5-09-29\especialidad%20SUS\unidade%203\PCD%20Carlos%20AJUSTADA%2017-12-1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5-09-29\especialidad%20SUS\unidade%203\PCD%20Carlos%20AJUSTADA%2017-12-1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5-09-29\especialidad%20SUS\unidade%203\PCD%20Carlos%20AJUSTADA%2017-12-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 Hipertensão Arterial Sistêmica na unidade de saúde</c:v>
                </c:pt>
              </c:strCache>
            </c:strRef>
          </c:tx>
          <c:spPr>
            <a:solidFill>
              <a:srgbClr val="558E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0.16485507246376813</c:v>
                </c:pt>
                <c:pt idx="1">
                  <c:v>0.42028985507246375</c:v>
                </c:pt>
                <c:pt idx="2">
                  <c:v>0.61775362318840576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5913472"/>
        <c:axId val="75941376"/>
      </c:barChart>
      <c:catAx>
        <c:axId val="7591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941376"/>
        <c:crosses val="autoZero"/>
        <c:auto val="1"/>
        <c:lblAlgn val="ctr"/>
        <c:lblOffset val="100"/>
        <c:noMultiLvlLbl val="0"/>
      </c:catAx>
      <c:valAx>
        <c:axId val="7594137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7591347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0.13235294117647059</c:v>
                </c:pt>
                <c:pt idx="1">
                  <c:v>0.36764705882352944</c:v>
                </c:pt>
                <c:pt idx="2">
                  <c:v>0.44117647058823528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5721728"/>
        <c:axId val="75727616"/>
      </c:barChart>
      <c:catAx>
        <c:axId val="757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727616"/>
        <c:crosses val="autoZero"/>
        <c:auto val="1"/>
        <c:lblAlgn val="ctr"/>
        <c:lblOffset val="100"/>
        <c:noMultiLvlLbl val="0"/>
      </c:catAx>
      <c:valAx>
        <c:axId val="75727616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757217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Pprograma de Atenção à Diabetes Mellitus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1"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0.13235294117647059</c:v>
                </c:pt>
                <c:pt idx="1">
                  <c:v>0.36764705882352944</c:v>
                </c:pt>
                <c:pt idx="2">
                  <c:v>0.44117647058823528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7670656"/>
        <c:axId val="77680640"/>
      </c:barChart>
      <c:catAx>
        <c:axId val="7767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680640"/>
        <c:crosses val="autoZero"/>
        <c:auto val="1"/>
        <c:lblAlgn val="ctr"/>
        <c:lblOffset val="100"/>
        <c:noMultiLvlLbl val="0"/>
      </c:catAx>
      <c:valAx>
        <c:axId val="77680640"/>
        <c:scaling>
          <c:orientation val="minMax"/>
          <c:max val="1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7767065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84A3D-6C53-460F-85C7-B087C96D6E24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549880F-C8F6-4746-8E62-D98FB992268B}">
      <dgm:prSet phldrT="[Texto]" custT="1"/>
      <dgm:spPr/>
      <dgm:t>
        <a:bodyPr/>
        <a:lstStyle/>
        <a:p>
          <a:pPr algn="just"/>
          <a:r>
            <a:rPr lang="pt-BR" sz="2400" b="0" dirty="0" smtClean="0">
              <a:solidFill>
                <a:schemeClr val="tx1"/>
              </a:solidFill>
              <a:latin typeface="Arial Black" panose="020B0A04020102020204" pitchFamily="34" charset="0"/>
            </a:rPr>
            <a:t>Este projeto está estruturado para ser desenvolvido no período de 12 semanas na UBS Dr. Luiz Fernando Magalhães, no município de Capixaba - AC. Participarão da intervenção todos os usuários hipertensos e/ou diabéticos maiores de 20 anos de idade pertencentes a nossa área de abrangência</a:t>
          </a:r>
          <a:endParaRPr lang="es-ES" sz="2400" b="0" dirty="0">
            <a:solidFill>
              <a:schemeClr val="tx1"/>
            </a:solidFill>
          </a:endParaRPr>
        </a:p>
      </dgm:t>
    </dgm:pt>
    <dgm:pt modelId="{5CEDBC06-EDC1-4AFE-A025-87777E262B02}" type="parTrans" cxnId="{0F06DED3-EBB4-4BDB-897E-D653FADB07DD}">
      <dgm:prSet/>
      <dgm:spPr/>
      <dgm:t>
        <a:bodyPr/>
        <a:lstStyle/>
        <a:p>
          <a:endParaRPr lang="es-ES"/>
        </a:p>
      </dgm:t>
    </dgm:pt>
    <dgm:pt modelId="{E07ECD30-4D14-469C-B145-9256F91CE4C3}" type="sibTrans" cxnId="{0F06DED3-EBB4-4BDB-897E-D653FADB07DD}">
      <dgm:prSet/>
      <dgm:spPr/>
      <dgm:t>
        <a:bodyPr/>
        <a:lstStyle/>
        <a:p>
          <a:endParaRPr lang="es-ES"/>
        </a:p>
      </dgm:t>
    </dgm:pt>
    <dgm:pt modelId="{137F8042-17F7-4DF8-8DC8-95960CDB238A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  <a:latin typeface="Arial Black" panose="020B0A04020102020204" pitchFamily="34" charset="0"/>
            </a:rPr>
            <a:t>Monitoramento e avaliação</a:t>
          </a:r>
          <a:endParaRPr lang="es-ES" dirty="0">
            <a:solidFill>
              <a:schemeClr val="tx1"/>
            </a:solidFill>
          </a:endParaRPr>
        </a:p>
      </dgm:t>
    </dgm:pt>
    <dgm:pt modelId="{7D7E731A-2E2D-4451-B3C1-6109A22A92CE}" type="parTrans" cxnId="{ABCFBBF0-E130-496A-A0BC-3AB52BD359AA}">
      <dgm:prSet/>
      <dgm:spPr/>
      <dgm:t>
        <a:bodyPr/>
        <a:lstStyle/>
        <a:p>
          <a:endParaRPr lang="es-ES"/>
        </a:p>
      </dgm:t>
    </dgm:pt>
    <dgm:pt modelId="{372659A7-020E-4544-8BA5-BB0ACB10AC9B}" type="sibTrans" cxnId="{ABCFBBF0-E130-496A-A0BC-3AB52BD359AA}">
      <dgm:prSet/>
      <dgm:spPr/>
      <dgm:t>
        <a:bodyPr/>
        <a:lstStyle/>
        <a:p>
          <a:endParaRPr lang="es-ES"/>
        </a:p>
      </dgm:t>
    </dgm:pt>
    <dgm:pt modelId="{BECFD176-A6E9-49DC-85F7-A676CAC83D62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  <a:latin typeface="Arial Black" panose="020B0A04020102020204" pitchFamily="34" charset="0"/>
            </a:rPr>
            <a:t>Organização e gestão do serviço</a:t>
          </a:r>
          <a:endParaRPr lang="es-E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89F0B51-5F13-4452-BA4C-A5ECB771EF54}" type="parTrans" cxnId="{8FBF188B-B169-4E51-B239-8AAEDDB641EB}">
      <dgm:prSet/>
      <dgm:spPr/>
      <dgm:t>
        <a:bodyPr/>
        <a:lstStyle/>
        <a:p>
          <a:endParaRPr lang="es-ES"/>
        </a:p>
      </dgm:t>
    </dgm:pt>
    <dgm:pt modelId="{884E57E2-A0C9-4649-84C3-A6461C8E8700}" type="sibTrans" cxnId="{8FBF188B-B169-4E51-B239-8AAEDDB641EB}">
      <dgm:prSet/>
      <dgm:spPr/>
      <dgm:t>
        <a:bodyPr/>
        <a:lstStyle/>
        <a:p>
          <a:endParaRPr lang="es-ES"/>
        </a:p>
      </dgm:t>
    </dgm:pt>
    <dgm:pt modelId="{1BC1D623-F657-4A06-B919-EFE196C9C37B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  <a:latin typeface="Arial Black" panose="020B0A04020102020204" pitchFamily="34" charset="0"/>
            </a:rPr>
            <a:t>Engajamento Público</a:t>
          </a:r>
          <a:endParaRPr lang="pt-BR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54D6FF38-8924-42D9-8355-EED61D544ED2}" type="parTrans" cxnId="{EB601C25-B435-4AE7-B632-E5065603DCB7}">
      <dgm:prSet/>
      <dgm:spPr/>
      <dgm:t>
        <a:bodyPr/>
        <a:lstStyle/>
        <a:p>
          <a:endParaRPr lang="es-ES"/>
        </a:p>
      </dgm:t>
    </dgm:pt>
    <dgm:pt modelId="{88CB019E-404C-42CB-B6D9-5035E3D0320C}" type="sibTrans" cxnId="{EB601C25-B435-4AE7-B632-E5065603DCB7}">
      <dgm:prSet/>
      <dgm:spPr/>
      <dgm:t>
        <a:bodyPr/>
        <a:lstStyle/>
        <a:p>
          <a:endParaRPr lang="es-ES"/>
        </a:p>
      </dgm:t>
    </dgm:pt>
    <dgm:pt modelId="{59774536-14CA-4908-8943-96FA46019845}">
      <dgm:prSet/>
      <dgm:spPr/>
      <dgm:t>
        <a:bodyPr/>
        <a:lstStyle/>
        <a:p>
          <a:r>
            <a:rPr lang="pt-BR" dirty="0" smtClean="0">
              <a:solidFill>
                <a:schemeClr val="tx1"/>
              </a:solidFill>
              <a:latin typeface="Arial Black" panose="020B0A04020102020204" pitchFamily="34" charset="0"/>
            </a:rPr>
            <a:t>Qualificação da prática clínica</a:t>
          </a:r>
          <a:endParaRPr lang="es-E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7013B9A4-EE96-4641-93FD-E45421D18393}" type="parTrans" cxnId="{F59B1C8A-B4F5-42F0-8591-03A85E530A4E}">
      <dgm:prSet/>
      <dgm:spPr/>
      <dgm:t>
        <a:bodyPr/>
        <a:lstStyle/>
        <a:p>
          <a:endParaRPr lang="es-ES"/>
        </a:p>
      </dgm:t>
    </dgm:pt>
    <dgm:pt modelId="{4789867E-3C21-41DB-95F6-74625EE1D68C}" type="sibTrans" cxnId="{F59B1C8A-B4F5-42F0-8591-03A85E530A4E}">
      <dgm:prSet/>
      <dgm:spPr/>
      <dgm:t>
        <a:bodyPr/>
        <a:lstStyle/>
        <a:p>
          <a:endParaRPr lang="es-ES"/>
        </a:p>
      </dgm:t>
    </dgm:pt>
    <dgm:pt modelId="{8D3CB9FC-0729-4ECB-9910-A4321D651ED8}" type="pres">
      <dgm:prSet presAssocID="{11D84A3D-6C53-460F-85C7-B087C96D6E2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0D0B7DB-A6C7-474F-B68E-AA02324634F0}" type="pres">
      <dgm:prSet presAssocID="{4549880F-C8F6-4746-8E62-D98FB992268B}" presName="root1" presStyleCnt="0"/>
      <dgm:spPr/>
    </dgm:pt>
    <dgm:pt modelId="{C78F5BF4-0456-4269-8F63-BA0561307203}" type="pres">
      <dgm:prSet presAssocID="{4549880F-C8F6-4746-8E62-D98FB992268B}" presName="LevelOneTextNode" presStyleLbl="node0" presStyleIdx="0" presStyleCnt="1" custAng="5400000" custScaleX="599973" custScaleY="111618" custLinFactX="-74934" custLinFactNeighborX="-100000" custLinFactNeighborY="-65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F46652A-AE38-4DEA-88D6-A396D28F08C8}" type="pres">
      <dgm:prSet presAssocID="{4549880F-C8F6-4746-8E62-D98FB992268B}" presName="level2hierChild" presStyleCnt="0"/>
      <dgm:spPr/>
    </dgm:pt>
    <dgm:pt modelId="{69CCFE0A-A551-4462-A4C1-BECEAE3DACC9}" type="pres">
      <dgm:prSet presAssocID="{7D7E731A-2E2D-4451-B3C1-6109A22A92CE}" presName="conn2-1" presStyleLbl="parChTrans1D2" presStyleIdx="0" presStyleCnt="4"/>
      <dgm:spPr/>
      <dgm:t>
        <a:bodyPr/>
        <a:lstStyle/>
        <a:p>
          <a:endParaRPr lang="pt-BR"/>
        </a:p>
      </dgm:t>
    </dgm:pt>
    <dgm:pt modelId="{DEAFA6E0-E77A-42E9-95B9-954F354E8338}" type="pres">
      <dgm:prSet presAssocID="{7D7E731A-2E2D-4451-B3C1-6109A22A92CE}" presName="connTx" presStyleLbl="parChTrans1D2" presStyleIdx="0" presStyleCnt="4"/>
      <dgm:spPr/>
      <dgm:t>
        <a:bodyPr/>
        <a:lstStyle/>
        <a:p>
          <a:endParaRPr lang="pt-BR"/>
        </a:p>
      </dgm:t>
    </dgm:pt>
    <dgm:pt modelId="{B12985CA-7513-4371-915C-35D761A04AD8}" type="pres">
      <dgm:prSet presAssocID="{137F8042-17F7-4DF8-8DC8-95960CDB238A}" presName="root2" presStyleCnt="0"/>
      <dgm:spPr/>
    </dgm:pt>
    <dgm:pt modelId="{ED7F1540-CE8F-468C-B894-84253F2F83C1}" type="pres">
      <dgm:prSet presAssocID="{137F8042-17F7-4DF8-8DC8-95960CDB238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2B50F2-08B0-4B17-AA7B-AF746D2C154A}" type="pres">
      <dgm:prSet presAssocID="{137F8042-17F7-4DF8-8DC8-95960CDB238A}" presName="level3hierChild" presStyleCnt="0"/>
      <dgm:spPr/>
    </dgm:pt>
    <dgm:pt modelId="{11723BEB-6E67-4C98-AF42-7109EE4632F8}" type="pres">
      <dgm:prSet presAssocID="{389F0B51-5F13-4452-BA4C-A5ECB771EF54}" presName="conn2-1" presStyleLbl="parChTrans1D2" presStyleIdx="1" presStyleCnt="4"/>
      <dgm:spPr/>
      <dgm:t>
        <a:bodyPr/>
        <a:lstStyle/>
        <a:p>
          <a:endParaRPr lang="pt-BR"/>
        </a:p>
      </dgm:t>
    </dgm:pt>
    <dgm:pt modelId="{B4EF8C4C-03EC-432D-ADD4-2FA4B5D838F8}" type="pres">
      <dgm:prSet presAssocID="{389F0B51-5F13-4452-BA4C-A5ECB771EF54}" presName="connTx" presStyleLbl="parChTrans1D2" presStyleIdx="1" presStyleCnt="4"/>
      <dgm:spPr/>
      <dgm:t>
        <a:bodyPr/>
        <a:lstStyle/>
        <a:p>
          <a:endParaRPr lang="pt-BR"/>
        </a:p>
      </dgm:t>
    </dgm:pt>
    <dgm:pt modelId="{7CFD0EFA-4C74-4A58-BA2B-8A1E0AF85040}" type="pres">
      <dgm:prSet presAssocID="{BECFD176-A6E9-49DC-85F7-A676CAC83D62}" presName="root2" presStyleCnt="0"/>
      <dgm:spPr/>
    </dgm:pt>
    <dgm:pt modelId="{EC30FAFB-3789-44E4-9137-0170C177C76C}" type="pres">
      <dgm:prSet presAssocID="{BECFD176-A6E9-49DC-85F7-A676CAC83D62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82647D-740A-4F05-B8EA-AF7FBE85EAB4}" type="pres">
      <dgm:prSet presAssocID="{BECFD176-A6E9-49DC-85F7-A676CAC83D62}" presName="level3hierChild" presStyleCnt="0"/>
      <dgm:spPr/>
    </dgm:pt>
    <dgm:pt modelId="{FE2BF29A-A06F-42D6-9868-63A3BA89E347}" type="pres">
      <dgm:prSet presAssocID="{54D6FF38-8924-42D9-8355-EED61D544ED2}" presName="conn2-1" presStyleLbl="parChTrans1D2" presStyleIdx="2" presStyleCnt="4"/>
      <dgm:spPr/>
      <dgm:t>
        <a:bodyPr/>
        <a:lstStyle/>
        <a:p>
          <a:endParaRPr lang="pt-BR"/>
        </a:p>
      </dgm:t>
    </dgm:pt>
    <dgm:pt modelId="{D63FEFF6-7E2E-4E59-9C52-0BE24199B39F}" type="pres">
      <dgm:prSet presAssocID="{54D6FF38-8924-42D9-8355-EED61D544ED2}" presName="connTx" presStyleLbl="parChTrans1D2" presStyleIdx="2" presStyleCnt="4"/>
      <dgm:spPr/>
      <dgm:t>
        <a:bodyPr/>
        <a:lstStyle/>
        <a:p>
          <a:endParaRPr lang="pt-BR"/>
        </a:p>
      </dgm:t>
    </dgm:pt>
    <dgm:pt modelId="{276C5FDB-F209-4405-B9B1-0E3CD5ECF914}" type="pres">
      <dgm:prSet presAssocID="{1BC1D623-F657-4A06-B919-EFE196C9C37B}" presName="root2" presStyleCnt="0"/>
      <dgm:spPr/>
    </dgm:pt>
    <dgm:pt modelId="{15D2CB9C-10A3-4EE1-9B00-0C06F93EB9F1}" type="pres">
      <dgm:prSet presAssocID="{1BC1D623-F657-4A06-B919-EFE196C9C37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EAB1C6B-D47F-4B8D-9684-7D1A48769FF0}" type="pres">
      <dgm:prSet presAssocID="{1BC1D623-F657-4A06-B919-EFE196C9C37B}" presName="level3hierChild" presStyleCnt="0"/>
      <dgm:spPr/>
    </dgm:pt>
    <dgm:pt modelId="{1FFBBA04-A259-42B8-8FB8-4A5DBF69F62F}" type="pres">
      <dgm:prSet presAssocID="{7013B9A4-EE96-4641-93FD-E45421D18393}" presName="conn2-1" presStyleLbl="parChTrans1D2" presStyleIdx="3" presStyleCnt="4"/>
      <dgm:spPr/>
      <dgm:t>
        <a:bodyPr/>
        <a:lstStyle/>
        <a:p>
          <a:endParaRPr lang="pt-BR"/>
        </a:p>
      </dgm:t>
    </dgm:pt>
    <dgm:pt modelId="{1DC6CBBF-0542-49D5-84E0-F3D696798617}" type="pres">
      <dgm:prSet presAssocID="{7013B9A4-EE96-4641-93FD-E45421D18393}" presName="connTx" presStyleLbl="parChTrans1D2" presStyleIdx="3" presStyleCnt="4"/>
      <dgm:spPr/>
      <dgm:t>
        <a:bodyPr/>
        <a:lstStyle/>
        <a:p>
          <a:endParaRPr lang="pt-BR"/>
        </a:p>
      </dgm:t>
    </dgm:pt>
    <dgm:pt modelId="{2C2008D3-AAB7-4AD1-8380-20F294FF4780}" type="pres">
      <dgm:prSet presAssocID="{59774536-14CA-4908-8943-96FA46019845}" presName="root2" presStyleCnt="0"/>
      <dgm:spPr/>
    </dgm:pt>
    <dgm:pt modelId="{C07DA71F-AB49-4756-A96E-A740C5EB0A5E}" type="pres">
      <dgm:prSet presAssocID="{59774536-14CA-4908-8943-96FA46019845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EAE0691-370F-47AA-A2E9-94733AAA20D2}" type="pres">
      <dgm:prSet presAssocID="{59774536-14CA-4908-8943-96FA46019845}" presName="level3hierChild" presStyleCnt="0"/>
      <dgm:spPr/>
    </dgm:pt>
  </dgm:ptLst>
  <dgm:cxnLst>
    <dgm:cxn modelId="{CC4AC790-EF2A-408B-BA57-D5CA209C37D6}" type="presOf" srcId="{137F8042-17F7-4DF8-8DC8-95960CDB238A}" destId="{ED7F1540-CE8F-468C-B894-84253F2F83C1}" srcOrd="0" destOrd="0" presId="urn:microsoft.com/office/officeart/2008/layout/HorizontalMultiLevelHierarchy"/>
    <dgm:cxn modelId="{ABCFBBF0-E130-496A-A0BC-3AB52BD359AA}" srcId="{4549880F-C8F6-4746-8E62-D98FB992268B}" destId="{137F8042-17F7-4DF8-8DC8-95960CDB238A}" srcOrd="0" destOrd="0" parTransId="{7D7E731A-2E2D-4451-B3C1-6109A22A92CE}" sibTransId="{372659A7-020E-4544-8BA5-BB0ACB10AC9B}"/>
    <dgm:cxn modelId="{0F06DED3-EBB4-4BDB-897E-D653FADB07DD}" srcId="{11D84A3D-6C53-460F-85C7-B087C96D6E24}" destId="{4549880F-C8F6-4746-8E62-D98FB992268B}" srcOrd="0" destOrd="0" parTransId="{5CEDBC06-EDC1-4AFE-A025-87777E262B02}" sibTransId="{E07ECD30-4D14-469C-B145-9256F91CE4C3}"/>
    <dgm:cxn modelId="{B3F194D7-744A-4B58-8580-3BB234731011}" type="presOf" srcId="{4549880F-C8F6-4746-8E62-D98FB992268B}" destId="{C78F5BF4-0456-4269-8F63-BA0561307203}" srcOrd="0" destOrd="0" presId="urn:microsoft.com/office/officeart/2008/layout/HorizontalMultiLevelHierarchy"/>
    <dgm:cxn modelId="{B6449495-CDDA-48D3-A618-B3F9AAC96353}" type="presOf" srcId="{11D84A3D-6C53-460F-85C7-B087C96D6E24}" destId="{8D3CB9FC-0729-4ECB-9910-A4321D651ED8}" srcOrd="0" destOrd="0" presId="urn:microsoft.com/office/officeart/2008/layout/HorizontalMultiLevelHierarchy"/>
    <dgm:cxn modelId="{EB601C25-B435-4AE7-B632-E5065603DCB7}" srcId="{4549880F-C8F6-4746-8E62-D98FB992268B}" destId="{1BC1D623-F657-4A06-B919-EFE196C9C37B}" srcOrd="2" destOrd="0" parTransId="{54D6FF38-8924-42D9-8355-EED61D544ED2}" sibTransId="{88CB019E-404C-42CB-B6D9-5035E3D0320C}"/>
    <dgm:cxn modelId="{926A5C71-BCC0-4CE2-A1EB-0EA5E25874A5}" type="presOf" srcId="{54D6FF38-8924-42D9-8355-EED61D544ED2}" destId="{D63FEFF6-7E2E-4E59-9C52-0BE24199B39F}" srcOrd="1" destOrd="0" presId="urn:microsoft.com/office/officeart/2008/layout/HorizontalMultiLevelHierarchy"/>
    <dgm:cxn modelId="{22990113-7F25-4002-847B-AD4145605A72}" type="presOf" srcId="{1BC1D623-F657-4A06-B919-EFE196C9C37B}" destId="{15D2CB9C-10A3-4EE1-9B00-0C06F93EB9F1}" srcOrd="0" destOrd="0" presId="urn:microsoft.com/office/officeart/2008/layout/HorizontalMultiLevelHierarchy"/>
    <dgm:cxn modelId="{8788213A-9B08-4604-AF57-38AAD96770F5}" type="presOf" srcId="{7013B9A4-EE96-4641-93FD-E45421D18393}" destId="{1DC6CBBF-0542-49D5-84E0-F3D696798617}" srcOrd="1" destOrd="0" presId="urn:microsoft.com/office/officeart/2008/layout/HorizontalMultiLevelHierarchy"/>
    <dgm:cxn modelId="{8FBF188B-B169-4E51-B239-8AAEDDB641EB}" srcId="{4549880F-C8F6-4746-8E62-D98FB992268B}" destId="{BECFD176-A6E9-49DC-85F7-A676CAC83D62}" srcOrd="1" destOrd="0" parTransId="{389F0B51-5F13-4452-BA4C-A5ECB771EF54}" sibTransId="{884E57E2-A0C9-4649-84C3-A6461C8E8700}"/>
    <dgm:cxn modelId="{CD835BF7-0575-484E-A59A-E4D1CA60E954}" type="presOf" srcId="{7D7E731A-2E2D-4451-B3C1-6109A22A92CE}" destId="{69CCFE0A-A551-4462-A4C1-BECEAE3DACC9}" srcOrd="0" destOrd="0" presId="urn:microsoft.com/office/officeart/2008/layout/HorizontalMultiLevelHierarchy"/>
    <dgm:cxn modelId="{AAACC310-FC00-4AD7-89B1-3C091B16F6AC}" type="presOf" srcId="{7013B9A4-EE96-4641-93FD-E45421D18393}" destId="{1FFBBA04-A259-42B8-8FB8-4A5DBF69F62F}" srcOrd="0" destOrd="0" presId="urn:microsoft.com/office/officeart/2008/layout/HorizontalMultiLevelHierarchy"/>
    <dgm:cxn modelId="{CA156F69-64E8-4842-9E15-55C4D03C950F}" type="presOf" srcId="{54D6FF38-8924-42D9-8355-EED61D544ED2}" destId="{FE2BF29A-A06F-42D6-9868-63A3BA89E347}" srcOrd="0" destOrd="0" presId="urn:microsoft.com/office/officeart/2008/layout/HorizontalMultiLevelHierarchy"/>
    <dgm:cxn modelId="{8CC2E8E7-F3D5-4A9A-B1E3-12DEFAE902C8}" type="presOf" srcId="{BECFD176-A6E9-49DC-85F7-A676CAC83D62}" destId="{EC30FAFB-3789-44E4-9137-0170C177C76C}" srcOrd="0" destOrd="0" presId="urn:microsoft.com/office/officeart/2008/layout/HorizontalMultiLevelHierarchy"/>
    <dgm:cxn modelId="{F59B1C8A-B4F5-42F0-8591-03A85E530A4E}" srcId="{4549880F-C8F6-4746-8E62-D98FB992268B}" destId="{59774536-14CA-4908-8943-96FA46019845}" srcOrd="3" destOrd="0" parTransId="{7013B9A4-EE96-4641-93FD-E45421D18393}" sibTransId="{4789867E-3C21-41DB-95F6-74625EE1D68C}"/>
    <dgm:cxn modelId="{62E5578A-6A53-4415-8E7B-95BC0C8B9FC5}" type="presOf" srcId="{389F0B51-5F13-4452-BA4C-A5ECB771EF54}" destId="{B4EF8C4C-03EC-432D-ADD4-2FA4B5D838F8}" srcOrd="1" destOrd="0" presId="urn:microsoft.com/office/officeart/2008/layout/HorizontalMultiLevelHierarchy"/>
    <dgm:cxn modelId="{51EF37A5-23EB-4104-9CF3-1E14EF2680E7}" type="presOf" srcId="{389F0B51-5F13-4452-BA4C-A5ECB771EF54}" destId="{11723BEB-6E67-4C98-AF42-7109EE4632F8}" srcOrd="0" destOrd="0" presId="urn:microsoft.com/office/officeart/2008/layout/HorizontalMultiLevelHierarchy"/>
    <dgm:cxn modelId="{8BA2C1D4-A165-4262-9CC3-90C489480B0A}" type="presOf" srcId="{59774536-14CA-4908-8943-96FA46019845}" destId="{C07DA71F-AB49-4756-A96E-A740C5EB0A5E}" srcOrd="0" destOrd="0" presId="urn:microsoft.com/office/officeart/2008/layout/HorizontalMultiLevelHierarchy"/>
    <dgm:cxn modelId="{F57D8B80-1BD0-4586-B3EB-B17B8442DE3A}" type="presOf" srcId="{7D7E731A-2E2D-4451-B3C1-6109A22A92CE}" destId="{DEAFA6E0-E77A-42E9-95B9-954F354E8338}" srcOrd="1" destOrd="0" presId="urn:microsoft.com/office/officeart/2008/layout/HorizontalMultiLevelHierarchy"/>
    <dgm:cxn modelId="{87A9024E-EDD1-4CE7-94C0-69AEF1BCB6C4}" type="presParOf" srcId="{8D3CB9FC-0729-4ECB-9910-A4321D651ED8}" destId="{D0D0B7DB-A6C7-474F-B68E-AA02324634F0}" srcOrd="0" destOrd="0" presId="urn:microsoft.com/office/officeart/2008/layout/HorizontalMultiLevelHierarchy"/>
    <dgm:cxn modelId="{94187D13-E164-4389-8136-E83E1CD5A388}" type="presParOf" srcId="{D0D0B7DB-A6C7-474F-B68E-AA02324634F0}" destId="{C78F5BF4-0456-4269-8F63-BA0561307203}" srcOrd="0" destOrd="0" presId="urn:microsoft.com/office/officeart/2008/layout/HorizontalMultiLevelHierarchy"/>
    <dgm:cxn modelId="{8214B662-B925-48D9-B547-B2FCE03CFE0D}" type="presParOf" srcId="{D0D0B7DB-A6C7-474F-B68E-AA02324634F0}" destId="{FF46652A-AE38-4DEA-88D6-A396D28F08C8}" srcOrd="1" destOrd="0" presId="urn:microsoft.com/office/officeart/2008/layout/HorizontalMultiLevelHierarchy"/>
    <dgm:cxn modelId="{5E612C91-6B44-44C8-AB20-251C0AD5E86B}" type="presParOf" srcId="{FF46652A-AE38-4DEA-88D6-A396D28F08C8}" destId="{69CCFE0A-A551-4462-A4C1-BECEAE3DACC9}" srcOrd="0" destOrd="0" presId="urn:microsoft.com/office/officeart/2008/layout/HorizontalMultiLevelHierarchy"/>
    <dgm:cxn modelId="{2CA5BE15-9C6D-47CB-B341-347643250758}" type="presParOf" srcId="{69CCFE0A-A551-4462-A4C1-BECEAE3DACC9}" destId="{DEAFA6E0-E77A-42E9-95B9-954F354E8338}" srcOrd="0" destOrd="0" presId="urn:microsoft.com/office/officeart/2008/layout/HorizontalMultiLevelHierarchy"/>
    <dgm:cxn modelId="{13736E4E-EA89-42FF-A65C-A08CB677990A}" type="presParOf" srcId="{FF46652A-AE38-4DEA-88D6-A396D28F08C8}" destId="{B12985CA-7513-4371-915C-35D761A04AD8}" srcOrd="1" destOrd="0" presId="urn:microsoft.com/office/officeart/2008/layout/HorizontalMultiLevelHierarchy"/>
    <dgm:cxn modelId="{7B74C662-7DBA-4640-837A-89D6DF9F5188}" type="presParOf" srcId="{B12985CA-7513-4371-915C-35D761A04AD8}" destId="{ED7F1540-CE8F-468C-B894-84253F2F83C1}" srcOrd="0" destOrd="0" presId="urn:microsoft.com/office/officeart/2008/layout/HorizontalMultiLevelHierarchy"/>
    <dgm:cxn modelId="{9455360E-6A70-4EB8-A9D1-A79EC6F15E0C}" type="presParOf" srcId="{B12985CA-7513-4371-915C-35D761A04AD8}" destId="{342B50F2-08B0-4B17-AA7B-AF746D2C154A}" srcOrd="1" destOrd="0" presId="urn:microsoft.com/office/officeart/2008/layout/HorizontalMultiLevelHierarchy"/>
    <dgm:cxn modelId="{53C8EA2E-DDFC-4937-B206-CB90DD8C1DFA}" type="presParOf" srcId="{FF46652A-AE38-4DEA-88D6-A396D28F08C8}" destId="{11723BEB-6E67-4C98-AF42-7109EE4632F8}" srcOrd="2" destOrd="0" presId="urn:microsoft.com/office/officeart/2008/layout/HorizontalMultiLevelHierarchy"/>
    <dgm:cxn modelId="{43CD5E40-179E-4771-812A-4F9D71AE35DC}" type="presParOf" srcId="{11723BEB-6E67-4C98-AF42-7109EE4632F8}" destId="{B4EF8C4C-03EC-432D-ADD4-2FA4B5D838F8}" srcOrd="0" destOrd="0" presId="urn:microsoft.com/office/officeart/2008/layout/HorizontalMultiLevelHierarchy"/>
    <dgm:cxn modelId="{542C3A2E-DEF5-408C-B122-19DE9D321EAB}" type="presParOf" srcId="{FF46652A-AE38-4DEA-88D6-A396D28F08C8}" destId="{7CFD0EFA-4C74-4A58-BA2B-8A1E0AF85040}" srcOrd="3" destOrd="0" presId="urn:microsoft.com/office/officeart/2008/layout/HorizontalMultiLevelHierarchy"/>
    <dgm:cxn modelId="{6EA86206-4591-44A7-AD0C-17447B07CE9A}" type="presParOf" srcId="{7CFD0EFA-4C74-4A58-BA2B-8A1E0AF85040}" destId="{EC30FAFB-3789-44E4-9137-0170C177C76C}" srcOrd="0" destOrd="0" presId="urn:microsoft.com/office/officeart/2008/layout/HorizontalMultiLevelHierarchy"/>
    <dgm:cxn modelId="{51A42E32-9E91-4780-8B7D-B26B5CFD691F}" type="presParOf" srcId="{7CFD0EFA-4C74-4A58-BA2B-8A1E0AF85040}" destId="{8982647D-740A-4F05-B8EA-AF7FBE85EAB4}" srcOrd="1" destOrd="0" presId="urn:microsoft.com/office/officeart/2008/layout/HorizontalMultiLevelHierarchy"/>
    <dgm:cxn modelId="{9F786A38-800B-48F5-85A5-556B44452661}" type="presParOf" srcId="{FF46652A-AE38-4DEA-88D6-A396D28F08C8}" destId="{FE2BF29A-A06F-42D6-9868-63A3BA89E347}" srcOrd="4" destOrd="0" presId="urn:microsoft.com/office/officeart/2008/layout/HorizontalMultiLevelHierarchy"/>
    <dgm:cxn modelId="{0D0993B9-9F6B-442C-88DC-4B41BDCE50C0}" type="presParOf" srcId="{FE2BF29A-A06F-42D6-9868-63A3BA89E347}" destId="{D63FEFF6-7E2E-4E59-9C52-0BE24199B39F}" srcOrd="0" destOrd="0" presId="urn:microsoft.com/office/officeart/2008/layout/HorizontalMultiLevelHierarchy"/>
    <dgm:cxn modelId="{D679254A-34E9-4C4A-A41F-A5E49C76AB84}" type="presParOf" srcId="{FF46652A-AE38-4DEA-88D6-A396D28F08C8}" destId="{276C5FDB-F209-4405-B9B1-0E3CD5ECF914}" srcOrd="5" destOrd="0" presId="urn:microsoft.com/office/officeart/2008/layout/HorizontalMultiLevelHierarchy"/>
    <dgm:cxn modelId="{9BB2068C-A57F-4320-AAB9-CE732BB266A0}" type="presParOf" srcId="{276C5FDB-F209-4405-B9B1-0E3CD5ECF914}" destId="{15D2CB9C-10A3-4EE1-9B00-0C06F93EB9F1}" srcOrd="0" destOrd="0" presId="urn:microsoft.com/office/officeart/2008/layout/HorizontalMultiLevelHierarchy"/>
    <dgm:cxn modelId="{401468C5-FDB6-4475-BF82-84754434CCE8}" type="presParOf" srcId="{276C5FDB-F209-4405-B9B1-0E3CD5ECF914}" destId="{8EAB1C6B-D47F-4B8D-9684-7D1A48769FF0}" srcOrd="1" destOrd="0" presId="urn:microsoft.com/office/officeart/2008/layout/HorizontalMultiLevelHierarchy"/>
    <dgm:cxn modelId="{B1CD0D1D-CA19-4E2B-8881-5347CBE4D86F}" type="presParOf" srcId="{FF46652A-AE38-4DEA-88D6-A396D28F08C8}" destId="{1FFBBA04-A259-42B8-8FB8-4A5DBF69F62F}" srcOrd="6" destOrd="0" presId="urn:microsoft.com/office/officeart/2008/layout/HorizontalMultiLevelHierarchy"/>
    <dgm:cxn modelId="{00784A7F-0E56-4DA8-A89B-02FE955187B8}" type="presParOf" srcId="{1FFBBA04-A259-42B8-8FB8-4A5DBF69F62F}" destId="{1DC6CBBF-0542-49D5-84E0-F3D696798617}" srcOrd="0" destOrd="0" presId="urn:microsoft.com/office/officeart/2008/layout/HorizontalMultiLevelHierarchy"/>
    <dgm:cxn modelId="{DBD39317-6329-4076-A8E1-69BAC50D6EAD}" type="presParOf" srcId="{FF46652A-AE38-4DEA-88D6-A396D28F08C8}" destId="{2C2008D3-AAB7-4AD1-8380-20F294FF4780}" srcOrd="7" destOrd="0" presId="urn:microsoft.com/office/officeart/2008/layout/HorizontalMultiLevelHierarchy"/>
    <dgm:cxn modelId="{BE011E38-6335-4DE2-A7DC-C92098F3390E}" type="presParOf" srcId="{2C2008D3-AAB7-4AD1-8380-20F294FF4780}" destId="{C07DA71F-AB49-4756-A96E-A740C5EB0A5E}" srcOrd="0" destOrd="0" presId="urn:microsoft.com/office/officeart/2008/layout/HorizontalMultiLevelHierarchy"/>
    <dgm:cxn modelId="{25E4122B-864D-4EEF-B2D5-3A31AB5F23CE}" type="presParOf" srcId="{2C2008D3-AAB7-4AD1-8380-20F294FF4780}" destId="{4EAE0691-370F-47AA-A2E9-94733AAA20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BBA04-A259-42B8-8FB8-4A5DBF69F62F}">
      <dsp:nvSpPr>
        <dsp:cNvPr id="0" name=""/>
        <dsp:cNvSpPr/>
      </dsp:nvSpPr>
      <dsp:spPr>
        <a:xfrm>
          <a:off x="5468540" y="2709333"/>
          <a:ext cx="1623831" cy="1727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1915" y="0"/>
              </a:lnTo>
              <a:lnTo>
                <a:pt x="811915" y="1727000"/>
              </a:lnTo>
              <a:lnTo>
                <a:pt x="1623831" y="172700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6221192" y="3513570"/>
        <a:ext cx="118525" cy="118525"/>
      </dsp:txXfrm>
    </dsp:sp>
    <dsp:sp modelId="{FE2BF29A-A06F-42D6-9868-63A3BA89E347}">
      <dsp:nvSpPr>
        <dsp:cNvPr id="0" name=""/>
        <dsp:cNvSpPr/>
      </dsp:nvSpPr>
      <dsp:spPr>
        <a:xfrm>
          <a:off x="5468540" y="2709333"/>
          <a:ext cx="1623831" cy="575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1915" y="0"/>
              </a:lnTo>
              <a:lnTo>
                <a:pt x="811915" y="575666"/>
              </a:lnTo>
              <a:lnTo>
                <a:pt x="1623831" y="57566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6237384" y="2954095"/>
        <a:ext cx="86142" cy="86142"/>
      </dsp:txXfrm>
    </dsp:sp>
    <dsp:sp modelId="{11723BEB-6E67-4C98-AF42-7109EE4632F8}">
      <dsp:nvSpPr>
        <dsp:cNvPr id="0" name=""/>
        <dsp:cNvSpPr/>
      </dsp:nvSpPr>
      <dsp:spPr>
        <a:xfrm>
          <a:off x="5468540" y="2133666"/>
          <a:ext cx="1623831" cy="575666"/>
        </a:xfrm>
        <a:custGeom>
          <a:avLst/>
          <a:gdLst/>
          <a:ahLst/>
          <a:cxnLst/>
          <a:rect l="0" t="0" r="0" b="0"/>
          <a:pathLst>
            <a:path>
              <a:moveTo>
                <a:pt x="0" y="575666"/>
              </a:moveTo>
              <a:lnTo>
                <a:pt x="811915" y="575666"/>
              </a:lnTo>
              <a:lnTo>
                <a:pt x="811915" y="0"/>
              </a:lnTo>
              <a:lnTo>
                <a:pt x="162383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>
        <a:off x="6237384" y="2378428"/>
        <a:ext cx="86142" cy="86142"/>
      </dsp:txXfrm>
    </dsp:sp>
    <dsp:sp modelId="{69CCFE0A-A551-4462-A4C1-BECEAE3DACC9}">
      <dsp:nvSpPr>
        <dsp:cNvPr id="0" name=""/>
        <dsp:cNvSpPr/>
      </dsp:nvSpPr>
      <dsp:spPr>
        <a:xfrm>
          <a:off x="5468540" y="982333"/>
          <a:ext cx="1623831" cy="1727000"/>
        </a:xfrm>
        <a:custGeom>
          <a:avLst/>
          <a:gdLst/>
          <a:ahLst/>
          <a:cxnLst/>
          <a:rect l="0" t="0" r="0" b="0"/>
          <a:pathLst>
            <a:path>
              <a:moveTo>
                <a:pt x="0" y="1727000"/>
              </a:moveTo>
              <a:lnTo>
                <a:pt x="811915" y="1727000"/>
              </a:lnTo>
              <a:lnTo>
                <a:pt x="811915" y="0"/>
              </a:lnTo>
              <a:lnTo>
                <a:pt x="1623831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>
        <a:off x="6221192" y="1786570"/>
        <a:ext cx="118525" cy="118525"/>
      </dsp:txXfrm>
    </dsp:sp>
    <dsp:sp modelId="{C78F5BF4-0456-4269-8F63-BA0561307203}">
      <dsp:nvSpPr>
        <dsp:cNvPr id="0" name=""/>
        <dsp:cNvSpPr/>
      </dsp:nvSpPr>
      <dsp:spPr>
        <a:xfrm>
          <a:off x="0" y="-53742"/>
          <a:ext cx="5410928" cy="55261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Este projeto está estruturado para ser desenvolvido no período de 12 semanas na UBS Dr. Luiz Fernando Magalhães, no município de Capixaba - AC. Participarão da intervenção todos os usuários hipertensos e/ou diabéticos maiores de 20 anos de idade pertencentes a nossa área de abrangência</a:t>
          </a:r>
          <a:endParaRPr lang="es-ES" sz="2400" b="0" kern="1200" dirty="0">
            <a:solidFill>
              <a:schemeClr val="tx1"/>
            </a:solidFill>
          </a:endParaRPr>
        </a:p>
      </dsp:txBody>
      <dsp:txXfrm>
        <a:off x="0" y="-53742"/>
        <a:ext cx="5410928" cy="5526152"/>
      </dsp:txXfrm>
    </dsp:sp>
    <dsp:sp modelId="{ED7F1540-CE8F-468C-B894-84253F2F83C1}">
      <dsp:nvSpPr>
        <dsp:cNvPr id="0" name=""/>
        <dsp:cNvSpPr/>
      </dsp:nvSpPr>
      <dsp:spPr>
        <a:xfrm>
          <a:off x="7092371" y="521799"/>
          <a:ext cx="3021099" cy="921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Monitoramento e avaliação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7092371" y="521799"/>
        <a:ext cx="3021099" cy="921066"/>
      </dsp:txXfrm>
    </dsp:sp>
    <dsp:sp modelId="{EC30FAFB-3789-44E4-9137-0170C177C76C}">
      <dsp:nvSpPr>
        <dsp:cNvPr id="0" name=""/>
        <dsp:cNvSpPr/>
      </dsp:nvSpPr>
      <dsp:spPr>
        <a:xfrm>
          <a:off x="7092371" y="1673133"/>
          <a:ext cx="3021099" cy="921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Organização e gestão do serviço</a:t>
          </a:r>
          <a:endParaRPr lang="es-ES" sz="24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7092371" y="1673133"/>
        <a:ext cx="3021099" cy="921066"/>
      </dsp:txXfrm>
    </dsp:sp>
    <dsp:sp modelId="{15D2CB9C-10A3-4EE1-9B00-0C06F93EB9F1}">
      <dsp:nvSpPr>
        <dsp:cNvPr id="0" name=""/>
        <dsp:cNvSpPr/>
      </dsp:nvSpPr>
      <dsp:spPr>
        <a:xfrm>
          <a:off x="7092371" y="2824466"/>
          <a:ext cx="3021099" cy="921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Engajamento Público</a:t>
          </a:r>
          <a:endParaRPr lang="pt-BR" sz="24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7092371" y="2824466"/>
        <a:ext cx="3021099" cy="921066"/>
      </dsp:txXfrm>
    </dsp:sp>
    <dsp:sp modelId="{C07DA71F-AB49-4756-A96E-A740C5EB0A5E}">
      <dsp:nvSpPr>
        <dsp:cNvPr id="0" name=""/>
        <dsp:cNvSpPr/>
      </dsp:nvSpPr>
      <dsp:spPr>
        <a:xfrm>
          <a:off x="7092371" y="3975800"/>
          <a:ext cx="3021099" cy="921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Arial Black" panose="020B0A04020102020204" pitchFamily="34" charset="0"/>
            </a:rPr>
            <a:t>Qualificação da prática clínica</a:t>
          </a:r>
          <a:endParaRPr lang="es-ES" sz="2400" kern="1200" dirty="0">
            <a:solidFill>
              <a:schemeClr val="tx1"/>
            </a:solidFill>
            <a:latin typeface="Arial Black" panose="020B0A04020102020204" pitchFamily="34" charset="0"/>
          </a:endParaRPr>
        </a:p>
      </dsp:txBody>
      <dsp:txXfrm>
        <a:off x="7092371" y="3975800"/>
        <a:ext cx="3021099" cy="921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6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52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515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0380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473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51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73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134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6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98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49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86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6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11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93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44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48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A1BAB0-8261-4513-A4F0-7BC16F6B97F4}" type="datetimeFigureOut">
              <a:rPr lang="pt-BR" smtClean="0"/>
              <a:t>24/03/2016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6060BB-73D7-4FEA-A53B-985D7374E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93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14104" y="-428965"/>
            <a:ext cx="8319752" cy="2678806"/>
          </a:xfrm>
        </p:spPr>
        <p:txBody>
          <a:bodyPr>
            <a:normAutofit/>
          </a:bodyPr>
          <a:lstStyle/>
          <a:p>
            <a:pPr algn="ctr"/>
            <a:r>
              <a:rPr lang="pt-B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DE </a:t>
            </a:r>
            <a:r>
              <a:rPr lang="pt-B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Pelotas</a:t>
            </a:r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2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pt-BR" sz="22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2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0886" y="3103809"/>
            <a:ext cx="7854481" cy="3631843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1800" b="1" cap="all" dirty="0">
                <a:ln w="3175" cmpd="sng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Melhoria da atenção aos usuários com Hipertensão Arterial Sistêmica e/ou Diabetes mellitus, na UBS Dr. Luiz Fernando Magalhães, Capixaba/AC</a:t>
            </a:r>
            <a:endParaRPr lang="es-ES" sz="1800" b="1" cap="all" dirty="0">
              <a:ln w="3175" cmpd="sng">
                <a:noFill/>
              </a:ln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pt-BR" sz="1800" b="1" cap="all" dirty="0">
              <a:ln w="3175" cmpd="sng">
                <a:noFill/>
              </a:ln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pt-BR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pt-BR" sz="1800" b="1" cap="all" dirty="0">
                <a:ln w="3175" cmpd="sng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Carlos Rodrigo Cardoso Cazorla</a:t>
            </a:r>
            <a:endParaRPr lang="es-ES" sz="1800" b="1" cap="all" dirty="0">
              <a:ln w="3175" cmpd="sng">
                <a:noFill/>
              </a:ln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pt-BR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5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Pelotas, 2016</a:t>
            </a:r>
          </a:p>
          <a:p>
            <a:pPr algn="ctr"/>
            <a:endParaRPr lang="pt-BR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327397" y="1766222"/>
            <a:ext cx="1237526" cy="10473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921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6203" y="322118"/>
            <a:ext cx="8534400" cy="96635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55864" y="1054290"/>
            <a:ext cx="112117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dirty="0"/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Objetivo 2. Melhorar a qualidade da atenção a hipertensos e/ou diabéticos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2.1 Realizar exame clínico apropriado em 100% dos hipertensos da unidade de saúde Dr. Luiz Fernando Magalhães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2.2 - Realizar exame clínico apropriado em 100% dos diabéticos da unidade de saúde Dr. Luiz Fernando Magalhães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2.3 Realizar exame dos pés em 100% das pessoas com diabetes a cada 03 meses (com palpação dos pulsos tibial posterior e pedioso e medida da sensibilidade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).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2.4 Garantir a 100% dos hipertensos a realização de exames complementares em dia de acordo com o protocolo na unidade de saúde Dr. Luiz Fernando Magalhães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257036" y="5400913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100% nos três meses </a:t>
            </a:r>
            <a:endParaRPr lang="es-ES" dirty="0">
              <a:solidFill>
                <a:srgbClr val="CC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493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67592" y="1205345"/>
            <a:ext cx="11045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2.5 Garantir a 100% dos diabéticos a realização de exames complementares em dia de acordo com o protocolo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2.6 Priorizar a prescrição de medicamentos da farmácia popular para 100% dos hipertensos cadastrados na unidade de 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saúde.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2.7 Priorizar a prescrição de medicamentos da farmácia popular para 100% dos Diabéticos cadastrados na unidade de saúde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 2.8 Realizar avaliação da necessidade de atendimento odontológico em 100% dos hipertensos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2.9 Realizar avaliação da necessidade de atendimento odontológico em 100% dos diabéticos.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257036" y="5400913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100% nos três meses </a:t>
            </a:r>
            <a:endParaRPr lang="es-ES" dirty="0">
              <a:solidFill>
                <a:srgbClr val="CC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465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77980" y="1542761"/>
            <a:ext cx="107442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algn="just"/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3. Melhorar a adesão de hipertensos e/ou diabéticos ao programa.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3.1. Buscar 100% dos hipertensos faltosos às consultas na unidade de saúde conforme a periodicidade recomendada.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3.2 Buscar 100% dos diabéticos faltosos às consultas na unidade de saúde conforme a periodicidade recomendada.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257036" y="5400913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100% nos três meses </a:t>
            </a:r>
            <a:endParaRPr lang="es-ES" dirty="0">
              <a:solidFill>
                <a:srgbClr val="CC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16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81025" y="1901536"/>
            <a:ext cx="11045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4. Melhorar o registro das informações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4.1. Manter ficha de acompanhamento de 100% dos hipertensos cadastrados na unidade de saúde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4.2. Manter ficha de acompanhamento de 100% dos diabéticos cadastrados na unidade de saúde</a:t>
            </a:r>
            <a:r>
              <a:rPr lang="pt-BR" dirty="0"/>
              <a:t>.</a:t>
            </a:r>
            <a:endParaRPr lang="es-ES" dirty="0"/>
          </a:p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257036" y="5400913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100% nos três meses </a:t>
            </a:r>
            <a:endParaRPr lang="es-ES" dirty="0">
              <a:solidFill>
                <a:srgbClr val="CC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95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81025" y="1823316"/>
            <a:ext cx="11045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5. Mapear hipertensos e diabéticos de risco para doença cardiovascular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5.1. Realizar estratificação do risco cardiovascular em 100% dos hipertensos cadastrados na unidade de saúde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5.2. Realizar estratificação do risco cardiovascular em 100% dos diabéticos cadastrados na unidade de saúde.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257036" y="5400913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100% nos três meses </a:t>
            </a:r>
            <a:endParaRPr lang="es-ES" dirty="0">
              <a:solidFill>
                <a:srgbClr val="CC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02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3857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81025" y="1823316"/>
            <a:ext cx="11045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6. Promover a saúde de hipertensos e diabéticos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6.1. Garantir orientação nutricional sobre alimentação saudável a 100% dos hipertensos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6.2. Garantir orientação nutricional sobre alimentação saudável a 100% dos diabéticos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6.3. Garantir orientação em relação à prática regular de atividade física a 100% dos usuários hipertensos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6.4. Garantir orientação em relação à prática regular de atividade física a 100% dos usuários diabéticos.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4257036" y="5400913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100% nos três meses </a:t>
            </a:r>
            <a:endParaRPr lang="es-ES" dirty="0">
              <a:solidFill>
                <a:srgbClr val="CC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5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81025" y="1724890"/>
            <a:ext cx="11045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Meta </a:t>
            </a:r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6.5. Garantir orientação sobre os riscos do tabagismo a 100% dos usuários hipertensos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6.6. Garantir orientação sobre os riscos do tabagismo a 100% dos usuários diabéticos.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 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6.7. Garantir orientação sobre higiene bucal a 100% dos usuários hipertensos</a:t>
            </a:r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r>
              <a:rPr lang="pt-BR" dirty="0">
                <a:solidFill>
                  <a:schemeClr val="bg1"/>
                </a:solidFill>
                <a:latin typeface="Arial Black" panose="020B0A04020102020204" pitchFamily="34" charset="0"/>
              </a:rPr>
              <a:t>Meta 6.8. Garantir orientação sobre higiene bucal a 100% dos usuários diabéticos</a:t>
            </a:r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es-E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257036" y="5400913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100% nos três meses </a:t>
            </a:r>
            <a:endParaRPr lang="es-ES" dirty="0">
              <a:solidFill>
                <a:srgbClr val="CC33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77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8475" y="68238"/>
            <a:ext cx="8162545" cy="9144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DISCUSSÃO</a:t>
            </a: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5636" y="982638"/>
            <a:ext cx="10920846" cy="6156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Nosso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projeto de intervenção foi realizado com toda a equipe de saúde e ajuda importante de nossa gestora do município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ntes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nossa intervenção tinha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poucos cadastros de usuários com HAS, a partir do nosso trabalho em conjunto conseguimos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cadastrar, no período de 3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meses,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341 usuários com HAS o que representa 61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8% da estimativa de hipertensos em nossa área de abrangência 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usuários com DM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que representa 44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da estimativa de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iabéticos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nossa área de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abrangência.</a:t>
            </a:r>
            <a:endParaRPr lang="pt-BR" sz="19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Houve capacitação de toda a equipe (aferição de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glicoteste).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nossos processos de trabalho, através de uma equipe mais consciente e engajada em sua atuação.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Responsabilidades individuais 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coletivas 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tomada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decisões em conjunto.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Aderência dos usuários hipertensos 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diabéticos, 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melhorando nosso processo de trabalho.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Aderência de forma geral de toda a comunidade a todos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nossos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serviços.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75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4828" y="191068"/>
            <a:ext cx="8162545" cy="914400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DISCUSSÃO</a:t>
            </a: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5636" y="1296537"/>
            <a:ext cx="1092084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ipertensos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diabéticos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melhor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acompanhamento.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umentou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conhecimento de forma geral na comunidade sobre a importância do acompanhamento regular dos hipertensos e diabéticos, sobre fatores de risco, atenção bucal, prática regular de exercício físico e outros temas importantes para eles. </a:t>
            </a:r>
            <a:endParaRPr lang="pt-BR" sz="19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Atualmente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todos se mostram satisfeitos com as novas oportunidades de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cuidado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saúde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disponibilizadas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6819" y="368297"/>
            <a:ext cx="8536032" cy="1133341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  <a:latin typeface="Arial Black" panose="020B0A04020102020204" pitchFamily="34" charset="0"/>
              </a:rPr>
              <a:t>Reflexão crítica sobre o processo pessoal de aprendizagem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7199" y="1724884"/>
            <a:ext cx="1125335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 uso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 internet para formação a distância para realização deste curso foi uma experiência única porque exigiu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eu me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adapta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sse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 esta tecnologia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uma forma autodidata de estudar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primeiro impacto com a atenção básica de saúde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foi interessante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no início pensei que era algo monótono, mas com o tempo percebi que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o pilar fundamental da atenção de saúde porque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nossa responsabilidade conhecer nossa população e saber quem tem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quem não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tem problemas de saúde ou que precisa ou não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atendimento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especializado.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Foi o momento que percebi que a atenção básica é o melhor da medicina porque não existe ninguém que possa resolver mais o problema de nossa população que o Médico da Família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Este curso desde seu início abordou elementos necessários para a atuação adequada dos profissionais no Brasil e foi uma ótima oportunidade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aperfeiçoamento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profissional,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inculando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 trabalho diário à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especialização.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14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3380" y="210300"/>
            <a:ext cx="8534400" cy="150706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Características do município</a:t>
            </a:r>
            <a:endParaRPr lang="pt-BR" dirty="0"/>
          </a:p>
        </p:txBody>
      </p:sp>
      <p:sp>
        <p:nvSpPr>
          <p:cNvPr id="3" name="Rectángulo 2"/>
          <p:cNvSpPr/>
          <p:nvPr/>
        </p:nvSpPr>
        <p:spPr>
          <a:xfrm>
            <a:off x="1084119" y="2340822"/>
            <a:ext cx="111078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Município capixaba - acre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População</a:t>
            </a:r>
            <a:r>
              <a:rPr lang="pt-BR" sz="2400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: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10.498 </a:t>
            </a:r>
            <a:r>
              <a:rPr lang="pt-BR" sz="2400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pessoas.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Equipes </a:t>
            </a:r>
            <a:r>
              <a:rPr lang="pt-BR" sz="2400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de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ESF</a:t>
            </a:r>
            <a:r>
              <a:rPr lang="pt-BR" sz="2400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3</a:t>
            </a:r>
            <a:endParaRPr lang="pt-BR" sz="2400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Equipes NASF</a:t>
            </a:r>
            <a:r>
              <a:rPr lang="pt-BR" sz="2400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1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Usuários na área de abrangência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: 3.629</a:t>
            </a:r>
            <a:endParaRPr lang="es-ES" sz="2400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67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6819" y="368297"/>
            <a:ext cx="8536032" cy="1133341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>
                <a:solidFill>
                  <a:schemeClr val="bg1"/>
                </a:solidFill>
                <a:latin typeface="Arial Black" panose="020B0A04020102020204" pitchFamily="34" charset="0"/>
              </a:rPr>
              <a:t>Reflexão crítica sobre o processo pessoal de aprendizagem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57199" y="1997839"/>
            <a:ext cx="11253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57199" y="1845531"/>
            <a:ext cx="1111610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curso foi muito bem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estruturado,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que o aluno dispõe de múltiplas e diferenciadas informações para sua aprendizagem. Considero que tem caráter prático e aplicado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porque permitiu, com os casos interativos conhecer o manejo das doenças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 prevalentes no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</a:t>
            </a:r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E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curso no seu ambiente virtual não só nos ensinou uma nova metodologia de estudo,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também permit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iu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interatuar com outros profissionais, permitiu esclarecer dúvidas e trocar ideais e conhecimento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que enriqueceu ainda mais o processo de aprendizagem.   </a:t>
            </a:r>
            <a:endParaRPr lang="es-E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6819" y="368297"/>
            <a:ext cx="8536032" cy="1133341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Fotos</a:t>
            </a: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73" y="1891146"/>
            <a:ext cx="5306291" cy="39797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35" y="1891146"/>
            <a:ext cx="5320145" cy="399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6819" y="368297"/>
            <a:ext cx="8536032" cy="1133341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Fotos</a:t>
            </a: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0" y="1849581"/>
            <a:ext cx="5652655" cy="423949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982" y="1849581"/>
            <a:ext cx="5659581" cy="423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6819" y="368297"/>
            <a:ext cx="8536032" cy="1133341"/>
          </a:xfrm>
        </p:spPr>
        <p:txBody>
          <a:bodyPr>
            <a:noAutofit/>
          </a:bodyPr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Fotos</a:t>
            </a: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2005443"/>
            <a:ext cx="5895109" cy="408882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05444"/>
            <a:ext cx="5943600" cy="40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10636318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7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7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9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5426" y="0"/>
            <a:ext cx="8534400" cy="122684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pt-BR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Características da unidade</a:t>
            </a:r>
            <a:endParaRPr lang="pt-B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602122" y="2345273"/>
            <a:ext cx="7854481" cy="3631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00886" y="3103809"/>
            <a:ext cx="7854481" cy="3631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38685" y="1447204"/>
            <a:ext cx="1110788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x-none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UBS DR. LUIZ FERNANDO MAGALH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ÃES.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Usuários na área de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abrangência: </a:t>
            </a:r>
            <a:r>
              <a:rPr lang="pt-BR" sz="2400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3.629</a:t>
            </a:r>
            <a:endParaRPr lang="es-ES" sz="2400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AGENTES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COMUNITÁRIOS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DE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SAÚDE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8 (8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MICROÁREAS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endParaRPr lang="pt-BR" sz="2400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CONSULTAS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MEDICINA, ODONTOLOGIA,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ENFERMARIA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ESTRUTURA </a:t>
            </a:r>
            <a:r>
              <a:rPr lang="pt-BR" sz="2400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FÍSICA: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consultório médico, consultório 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odontologia, consultório 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enfermagem,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 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pré-consulta,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 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procedimentos e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observação, sala 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nebulização,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 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ACS, dois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banheiros,  sala 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vacinas,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copa e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almoxarifado</a:t>
            </a:r>
            <a:r>
              <a:rPr lang="pt-BR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uma recepção, uma sala de </a:t>
            </a:r>
            <a:r>
              <a:rPr lang="pt-BR" sz="2400" dirty="0" smtClean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espera.</a:t>
            </a:r>
            <a:endParaRPr lang="pt-BR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5984" y="576859"/>
            <a:ext cx="8534400" cy="811368"/>
          </a:xfrm>
        </p:spPr>
        <p:txBody>
          <a:bodyPr>
            <a:noAutofit/>
          </a:bodyPr>
          <a:lstStyle/>
          <a:p>
            <a:pPr algn="ctr"/>
            <a:r>
              <a:rPr lang="pt-BR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introdução</a:t>
            </a:r>
            <a:endParaRPr lang="pt-BR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7982" y="1232053"/>
            <a:ext cx="111182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HAS e o DM, como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doenças crônicas,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são um dos focos mais importantes na atenção básica dada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 suas altas prevalências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 complicações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importantes.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HAS é a mais frequente das doenças cardiovasculares e também o principal fator de risco para as complicações mais comuns como acidente vascular cerebral (AVC), infarto agudo do miocárdio (IAM), doença renal t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erminal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entre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outras.</a:t>
            </a:r>
            <a:endParaRPr lang="pt-BR" sz="1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DM é considerada hoje como uma epidemia mundial constituindo em grande desafio para o sistema de saúde de todo o mundo.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 envelhecimento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 população, a urbanização crescente e a adoção de estilos de vida pouco saudáveis, como sedentarismo, dieta inadequada e obesidade, são os grandes responsáveis pelo aumento da incidência e prevalência do DM em todo o mundo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 Brasil são cerca de 17 milhões de portadores de HAS, correspondendo a 35% da população de 40 anos e mais, e esse número é crescente. Além disso, cerca de 10 milhões de pessoas apresentam DM. No Brasil, a DM junto com a HAS são responsáveis pela primeira causa de mortalidade e de hospitalizações, de amputações de membros inferiores, e representa ainda 62,1% dos diagnósticos primários em usuários com insuficiência renal crônica submetidos à diálise. </a:t>
            </a:r>
            <a:endParaRPr lang="pt-BR" sz="19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este motivo estratégias 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saúde pública são necessárias para abordagem desses fatores de risco relacionados aos hábitos e estilos de vida na atenção primária de saúde que reduzirão o risco de exposição, trazendo benefícios pessoais e coletivos para a prevenção da HAS e </a:t>
            </a:r>
            <a:r>
              <a:rPr lang="pt-BR" sz="19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DM.</a:t>
            </a:r>
            <a:endParaRPr lang="pt-BR" sz="1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5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2746" y="1090115"/>
            <a:ext cx="11230284" cy="3615267"/>
          </a:xfrm>
        </p:spPr>
        <p:txBody>
          <a:bodyPr/>
          <a:lstStyle/>
          <a:p>
            <a:pPr marL="0" indent="0" algn="ctr">
              <a:buNone/>
            </a:pPr>
            <a:r>
              <a:rPr lang="pt-BR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Objetivo geral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4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Melhorar a atenção aos usuários com HAS e/ou DM, na UBS Dr. Luiz Fernando Magalhães, Capixaba/AC.</a:t>
            </a:r>
            <a:endParaRPr lang="es-ES" sz="24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16913" y="-498764"/>
            <a:ext cx="9755366" cy="36887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METODOLOGIA</a:t>
            </a:r>
          </a:p>
          <a:p>
            <a:pPr algn="ctr"/>
            <a:endParaRPr lang="pt-BR" sz="30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just"/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pt-BR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77951307"/>
              </p:ext>
            </p:extLst>
          </p:nvPr>
        </p:nvGraphicFramePr>
        <p:xfrm>
          <a:off x="375312" y="1204483"/>
          <a:ext cx="1107547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1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74073" y="1397190"/>
            <a:ext cx="11409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Objetivo 1. Ampliar a cobertura a hipertensos e/ou diabéticos para 100%.</a:t>
            </a:r>
            <a:endParaRPr lang="es-ES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pt-BR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Meta 1.1. </a:t>
            </a:r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Cadastrar 100% dos hipertensos e de diabéticos da área de abrangência no Programa de Atenção à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Hipertensão Arterial e </a:t>
            </a:r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à Diabetes Mellitus da unidade de saúde.</a:t>
            </a:r>
            <a:endParaRPr lang="es-ES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53308287"/>
              </p:ext>
            </p:extLst>
          </p:nvPr>
        </p:nvGraphicFramePr>
        <p:xfrm>
          <a:off x="850756" y="3220506"/>
          <a:ext cx="4962525" cy="253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2"/>
          <p:cNvSpPr/>
          <p:nvPr/>
        </p:nvSpPr>
        <p:spPr>
          <a:xfrm>
            <a:off x="6419212" y="3610803"/>
            <a:ext cx="268535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1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91 (16,5%)</a:t>
            </a:r>
          </a:p>
          <a:p>
            <a:endParaRPr lang="pt-BR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 232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(42%)</a:t>
            </a:r>
          </a:p>
          <a:p>
            <a:endParaRPr lang="es-ES" dirty="0"/>
          </a:p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341 (61,8%)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39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74073" y="1397190"/>
            <a:ext cx="11409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Objetivo 1. Ampliar a cobertura a hipertensos e/ou diabéticos para 100%.</a:t>
            </a:r>
            <a:endParaRPr lang="es-ES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pt-BR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Meta 1.2. </a:t>
            </a:r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Cadastrar 100% dos hipertensos e de diabéticos da área de abrangência no Programa de Atenção à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Hipertensão Arterial e </a:t>
            </a:r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à Diabetes Mellitus da unidade de saúde.</a:t>
            </a:r>
            <a:endParaRPr lang="es-ES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9212" y="3610803"/>
            <a:ext cx="253146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1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18 (13,2%)</a:t>
            </a:r>
          </a:p>
          <a:p>
            <a:endParaRPr lang="pt-BR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 50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(36,8%)</a:t>
            </a:r>
          </a:p>
          <a:p>
            <a:endParaRPr lang="es-ES" dirty="0"/>
          </a:p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60 (44,1%)</a:t>
            </a:r>
            <a:endParaRPr lang="es-ES" dirty="0"/>
          </a:p>
          <a:p>
            <a:endParaRPr lang="es-ES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818597752"/>
              </p:ext>
            </p:extLst>
          </p:nvPr>
        </p:nvGraphicFramePr>
        <p:xfrm>
          <a:off x="785380" y="3225903"/>
          <a:ext cx="5010150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10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593" y="0"/>
            <a:ext cx="8534400" cy="1823316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Objetivos específicos, metas e resultados</a:t>
            </a:r>
            <a: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pt-BR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pt-B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74073" y="1397190"/>
            <a:ext cx="11409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Objetivo 1. Ampliar a cobertura a hipertensos e/ou diabéticos para 100%.</a:t>
            </a:r>
            <a:endParaRPr lang="es-ES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pt-BR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Meta 1.2. </a:t>
            </a:r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Cadastrar 100% dos hipertensos e de diabéticos da área de abrangência no Programa de Atenção à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Hipertensão Arterial e </a:t>
            </a:r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à Diabetes Mellitus da unidade de saúde.</a:t>
            </a:r>
            <a:endParaRPr lang="es-ES" cap="all" dirty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9212" y="3610803"/>
            <a:ext cx="253146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1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18 (13.2%)</a:t>
            </a:r>
          </a:p>
          <a:p>
            <a:endParaRPr lang="pt-BR" cap="all" dirty="0" smtClean="0">
              <a:ln w="3175" cmpd="sng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 50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(36.8%)</a:t>
            </a:r>
          </a:p>
          <a:p>
            <a:endParaRPr lang="es-ES" dirty="0"/>
          </a:p>
          <a:p>
            <a:r>
              <a:rPr lang="pt-BR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Mês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x-none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: </a:t>
            </a:r>
            <a:r>
              <a:rPr lang="pt-BR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 60 (44.1%)</a:t>
            </a:r>
            <a:endParaRPr lang="es-ES" dirty="0"/>
          </a:p>
          <a:p>
            <a:endParaRPr lang="es-ES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765679565"/>
              </p:ext>
            </p:extLst>
          </p:nvPr>
        </p:nvGraphicFramePr>
        <p:xfrm>
          <a:off x="785380" y="3225903"/>
          <a:ext cx="5010150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8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1239</TotalTime>
  <Words>1659</Words>
  <Application>Microsoft Office PowerPoint</Application>
  <PresentationFormat>Personalizar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Fatia</vt:lpstr>
      <vt:lpstr>UNIVERSIDADE FEDERAL DE Pelotas Especialização em Saúde da Família Modalidade a Distância Turma 9  </vt:lpstr>
      <vt:lpstr>Características do município</vt:lpstr>
      <vt:lpstr> Características da unidade</vt:lpstr>
      <vt:lpstr>introdução</vt:lpstr>
      <vt:lpstr>Apresentação do PowerPoint</vt:lpstr>
      <vt:lpstr>Apresentação do PowerPoint</vt:lpstr>
      <vt:lpstr>Objetivos específicos, metas e resultados </vt:lpstr>
      <vt:lpstr>Objetivos específicos, metas e resultados </vt:lpstr>
      <vt:lpstr>Objetivos específicos, metas e resultados </vt:lpstr>
      <vt:lpstr>Objetivos específicos, metas e resultados </vt:lpstr>
      <vt:lpstr>Objetivos específicos, metas e resultados </vt:lpstr>
      <vt:lpstr>Objetivos específicos, metas e resultados </vt:lpstr>
      <vt:lpstr>Objetivos específicos, metas e resultados </vt:lpstr>
      <vt:lpstr>Objetivos específicos, metas e resultados </vt:lpstr>
      <vt:lpstr>Objetivos específicos, metas e resultados </vt:lpstr>
      <vt:lpstr>Objetivos específicos, metas e resultados </vt:lpstr>
      <vt:lpstr>DISCUSSÃO</vt:lpstr>
      <vt:lpstr>DISCUSSÃO</vt:lpstr>
      <vt:lpstr>Reflexão crítica sobre o processo pessoal de aprendizagem </vt:lpstr>
      <vt:lpstr>Reflexão crítica sobre o processo pessoal de aprendizagem </vt:lpstr>
      <vt:lpstr>Fotos</vt:lpstr>
      <vt:lpstr>Fotos</vt:lpstr>
      <vt:lpstr>Fotos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Especialização em Saúde da Família Modalidade a Distância Turma 9</dc:title>
  <dc:creator>Usuário</dc:creator>
  <cp:lastModifiedBy>Fernanda</cp:lastModifiedBy>
  <cp:revision>161</cp:revision>
  <dcterms:created xsi:type="dcterms:W3CDTF">2016-02-04T19:00:40Z</dcterms:created>
  <dcterms:modified xsi:type="dcterms:W3CDTF">2016-03-24T17:26:14Z</dcterms:modified>
</cp:coreProperties>
</file>